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9" r:id="rId3"/>
    <p:sldId id="257" r:id="rId4"/>
    <p:sldId id="258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0100"/>
    <a:srgbClr val="520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8"/>
    <p:restoredTop sz="94694"/>
  </p:normalViewPr>
  <p:slideViewPr>
    <p:cSldViewPr snapToGrid="0">
      <p:cViewPr>
        <p:scale>
          <a:sx n="127" d="100"/>
          <a:sy n="127" d="100"/>
        </p:scale>
        <p:origin x="376" y="7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&amp; function -  work as a plug-in of </a:t>
            </a:r>
            <a:r>
              <a:rPr lang="en-US" dirty="0" err="1"/>
              <a:t>airbnb</a:t>
            </a:r>
            <a:r>
              <a:rPr lang="en-US" dirty="0"/>
              <a:t> to improve and provide insight about price and choices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3e4700bf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3e4700bf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are at a early stage of modeling process, here are some of the outcomes - we played with data like the housing value and distance to POIs, and worked based on this insights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3e4700bf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3e4700bf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a correlation plots of our current model – the current data is not good enough to study about the listing prices. But we are engaging more data from </a:t>
            </a:r>
            <a:r>
              <a:rPr lang="en-US" dirty="0" err="1"/>
              <a:t>Ams</a:t>
            </a:r>
            <a:r>
              <a:rPr lang="en-US" dirty="0"/>
              <a:t> </a:t>
            </a:r>
            <a:r>
              <a:rPr lang="en-US" dirty="0" err="1"/>
              <a:t>Gis</a:t>
            </a:r>
            <a:r>
              <a:rPr lang="en-US" dirty="0"/>
              <a:t> port , CBS census and listing details.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3e4700bf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3e4700bf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a basic performance of our model – the prediction error and R square score reflected are not yet well developed. We will </a:t>
            </a:r>
            <a:r>
              <a:rPr lang="en-US" dirty="0" err="1"/>
              <a:t>embad</a:t>
            </a:r>
            <a:r>
              <a:rPr lang="en-US" dirty="0"/>
              <a:t> more data and add another indicator other than price to better connect with the user side.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3e4700bf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3e4700bf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890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3e4700bf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3e4700bf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3b69e406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3b69e406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visualized the business as usual work flow and the new proposed work flow that can allow used to input moods and </a:t>
            </a:r>
            <a:r>
              <a:rPr lang="en-US" dirty="0" err="1"/>
              <a:t>perfered</a:t>
            </a:r>
            <a:r>
              <a:rPr lang="en-US" dirty="0"/>
              <a:t> date range to get a recommendation from this add-in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3b69e406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3b69e406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Persona,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Targeting young – low budget% backpacker ^ impulse traveler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sz="11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Finding safe, affordable, and conveniently located accommodation based on moods and date selected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3b69e40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3b69e40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quick search bar is super long and hard to 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Lack of price analysis and reference – do not know if a property worth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do not know if it worth to try new hosts with few reviews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3b69e406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3b69e406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visualized the business as usual work flow and the new proposed work flow that can allow used to input moods and </a:t>
            </a:r>
            <a:r>
              <a:rPr lang="en-US" dirty="0" err="1"/>
              <a:t>perfered</a:t>
            </a:r>
            <a:r>
              <a:rPr lang="en-US" dirty="0"/>
              <a:t> date range to get a recommendation from this add-in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38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3e4700b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3e4700bf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Stepping to the work flow of our product, it collect data from both Airbnb </a:t>
            </a:r>
            <a:r>
              <a:rPr lang="en-US" dirty="0" err="1"/>
              <a:t>api</a:t>
            </a:r>
            <a:r>
              <a:rPr lang="en-US" dirty="0"/>
              <a:t> but also use inputs like moods dates, and key needs. </a:t>
            </a:r>
            <a:r>
              <a:rPr lang="en-US" dirty="0" err="1"/>
              <a:t>Aftr</a:t>
            </a:r>
            <a:r>
              <a:rPr lang="en-US" dirty="0"/>
              <a:t> </a:t>
            </a:r>
            <a:r>
              <a:rPr lang="en-US" dirty="0" err="1"/>
              <a:t>delievering</a:t>
            </a:r>
            <a:r>
              <a:rPr lang="en-US" dirty="0"/>
              <a:t> this </a:t>
            </a:r>
            <a:r>
              <a:rPr lang="en-US" dirty="0" err="1"/>
              <a:t>datapackage</a:t>
            </a:r>
            <a:r>
              <a:rPr lang="en-US" dirty="0"/>
              <a:t> to model, your expected to get price comparison, recommendation based on search results, help with choices for newly / few reviewed places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3b69e406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3b69e406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a proposed </a:t>
            </a:r>
            <a:r>
              <a:rPr lang="en-US" dirty="0" err="1"/>
              <a:t>ui</a:t>
            </a:r>
            <a:r>
              <a:rPr lang="en-US" dirty="0"/>
              <a:t> of our model – it mostly works as a paid plug-in for Airbnb. Your able to input your mood budget, period, and location/community </a:t>
            </a:r>
            <a:r>
              <a:rPr lang="en-US" dirty="0" err="1"/>
              <a:t>prefered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3b69e406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3b69e406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3b69e406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3b69e406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6490">
            <a:off x="3670629" y="930520"/>
            <a:ext cx="1698293" cy="152846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39768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2D3B45"/>
                </a:solidFill>
                <a:highlight>
                  <a:srgbClr val="FFFFFF"/>
                </a:highlight>
              </a:rPr>
              <a:t>Shengqian Wang  |  Watson Wang</a:t>
            </a:r>
            <a:endParaRPr b="1"/>
          </a:p>
        </p:txBody>
      </p:sp>
      <p:sp>
        <p:nvSpPr>
          <p:cNvPr id="56" name="Google Shape;56;p13"/>
          <p:cNvSpPr txBox="1"/>
          <p:nvPr/>
        </p:nvSpPr>
        <p:spPr>
          <a:xfrm>
            <a:off x="0" y="42924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2D3B45"/>
                </a:solidFill>
                <a:highlight>
                  <a:srgbClr val="FFFFFF"/>
                </a:highlight>
              </a:rPr>
              <a:t>MUSA 5080 Public Policy Analysis | Forecast Airbnb Prices in Amsterdam</a:t>
            </a:r>
            <a:endParaRPr b="1"/>
          </a:p>
        </p:txBody>
      </p:sp>
      <p:sp>
        <p:nvSpPr>
          <p:cNvPr id="57" name="Google Shape;57;p13"/>
          <p:cNvSpPr txBox="1"/>
          <p:nvPr/>
        </p:nvSpPr>
        <p:spPr>
          <a:xfrm>
            <a:off x="0" y="25951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solidFill>
                  <a:srgbClr val="2D3B45"/>
                </a:solidFill>
                <a:highlight>
                  <a:srgbClr val="FFFFFF"/>
                </a:highlight>
              </a:rPr>
              <a:t>Travel Savvy with </a:t>
            </a:r>
            <a:r>
              <a:rPr lang="en-US" altLang="zh-CN" sz="2400" b="1" dirty="0">
                <a:solidFill>
                  <a:srgbClr val="2D3B45"/>
                </a:solidFill>
                <a:highlight>
                  <a:srgbClr val="FFFFFF"/>
                </a:highlight>
              </a:rPr>
              <a:t>P</a:t>
            </a:r>
            <a:r>
              <a:rPr lang="zh-CN" sz="2400" b="1" dirty="0">
                <a:solidFill>
                  <a:srgbClr val="2D3B45"/>
                </a:solidFill>
                <a:highlight>
                  <a:srgbClr val="FFFFFF"/>
                </a:highlight>
              </a:rPr>
              <a:t>rice </a:t>
            </a:r>
            <a:r>
              <a:rPr lang="en-US" altLang="zh-CN" sz="2400" b="1" dirty="0">
                <a:solidFill>
                  <a:srgbClr val="2D3B45"/>
                </a:solidFill>
                <a:highlight>
                  <a:srgbClr val="FFFFFF"/>
                </a:highlight>
              </a:rPr>
              <a:t>S</a:t>
            </a:r>
            <a:r>
              <a:rPr lang="zh-CN" sz="2400" b="1" dirty="0">
                <a:solidFill>
                  <a:srgbClr val="2D3B45"/>
                </a:solidFill>
                <a:highlight>
                  <a:srgbClr val="FFFFFF"/>
                </a:highlight>
              </a:rPr>
              <a:t>avvy</a:t>
            </a:r>
            <a:endParaRPr sz="2400" b="1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83" y="2536488"/>
            <a:ext cx="3937424" cy="239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583" y="227500"/>
            <a:ext cx="3937424" cy="222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079E2-5CE0-7F02-0654-D4EFFE5E0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6" y="933524"/>
            <a:ext cx="4600497" cy="3276452"/>
          </a:xfrm>
          <a:prstGeom prst="rect">
            <a:avLst/>
          </a:prstGeom>
        </p:spPr>
      </p:pic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11783370-518D-DA4B-CF19-0ADEF19E5373}"/>
              </a:ext>
            </a:extLst>
          </p:cNvPr>
          <p:cNvSpPr txBox="1"/>
          <p:nvPr/>
        </p:nvSpPr>
        <p:spPr>
          <a:xfrm>
            <a:off x="248682" y="137740"/>
            <a:ext cx="495425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D3B45"/>
                </a:solidFill>
                <a:highlight>
                  <a:srgbClr val="FFFFFF"/>
                </a:highlight>
              </a:rPr>
              <a:t>Exploratory Data Analysis</a:t>
            </a:r>
            <a:endParaRPr sz="1800" b="1" dirty="0"/>
          </a:p>
        </p:txBody>
      </p:sp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4198F1EA-DDC6-4C87-AE02-5D9573289617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66;p14">
            <a:extLst>
              <a:ext uri="{FF2B5EF4-FFF2-40B4-BE49-F238E27FC236}">
                <a16:creationId xmlns:a16="http://schemas.microsoft.com/office/drawing/2014/main" id="{13AECDA3-726A-F216-99C8-6C182CC682A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138" y="612475"/>
            <a:ext cx="6723728" cy="41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C210604F-669F-22E7-D936-ECC77060C0EB}"/>
              </a:ext>
            </a:extLst>
          </p:cNvPr>
          <p:cNvSpPr txBox="1"/>
          <p:nvPr/>
        </p:nvSpPr>
        <p:spPr>
          <a:xfrm>
            <a:off x="248682" y="137740"/>
            <a:ext cx="495425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D3B45"/>
                </a:solidFill>
                <a:highlight>
                  <a:srgbClr val="FFFFFF"/>
                </a:highlight>
              </a:rPr>
              <a:t>Data Correlation</a:t>
            </a:r>
            <a:endParaRPr sz="1800" b="1" dirty="0"/>
          </a:p>
        </p:txBody>
      </p:sp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8213C2DB-7362-AC67-AFAF-1F30D8DA1239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66;p14">
            <a:extLst>
              <a:ext uri="{FF2B5EF4-FFF2-40B4-BE49-F238E27FC236}">
                <a16:creationId xmlns:a16="http://schemas.microsoft.com/office/drawing/2014/main" id="{10FB2C8C-A20F-D421-C992-6EF62F9AAB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681" y="1085200"/>
            <a:ext cx="4353871" cy="29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4411677" y="3750798"/>
            <a:ext cx="4397100" cy="1791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4">
            <a:alphaModFix/>
          </a:blip>
          <a:srcRect r="1613"/>
          <a:stretch/>
        </p:blipFill>
        <p:spPr>
          <a:xfrm>
            <a:off x="258175" y="1290100"/>
            <a:ext cx="4086300" cy="25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D7BCBCAC-1C70-8A97-75DB-864FAECF9417}"/>
              </a:ext>
            </a:extLst>
          </p:cNvPr>
          <p:cNvSpPr txBox="1"/>
          <p:nvPr/>
        </p:nvSpPr>
        <p:spPr>
          <a:xfrm>
            <a:off x="248682" y="137740"/>
            <a:ext cx="495425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D3B45"/>
                </a:solidFill>
                <a:highlight>
                  <a:srgbClr val="FFFFFF"/>
                </a:highlight>
              </a:rPr>
              <a:t>Baseline Model</a:t>
            </a:r>
            <a:endParaRPr sz="1800" b="1" dirty="0"/>
          </a:p>
        </p:txBody>
      </p:sp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9C5B241B-6C89-6C5D-CB4B-C620EEABB358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66;p14">
            <a:extLst>
              <a:ext uri="{FF2B5EF4-FFF2-40B4-BE49-F238E27FC236}">
                <a16:creationId xmlns:a16="http://schemas.microsoft.com/office/drawing/2014/main" id="{8462553C-14E9-75A7-FA8A-C65DD195568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6;p14">
            <a:extLst>
              <a:ext uri="{FF2B5EF4-FFF2-40B4-BE49-F238E27FC236}">
                <a16:creationId xmlns:a16="http://schemas.microsoft.com/office/drawing/2014/main" id="{A47A6050-984C-B225-5620-9ACD051D26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BAF170-C8C3-C120-9E1E-41F4F1E998CB}"/>
              </a:ext>
            </a:extLst>
          </p:cNvPr>
          <p:cNvSpPr/>
          <p:nvPr/>
        </p:nvSpPr>
        <p:spPr>
          <a:xfrm>
            <a:off x="2244763" y="1374266"/>
            <a:ext cx="960846" cy="960846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8C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398814E-51FA-1263-FB82-B0609394C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507" y="1527010"/>
            <a:ext cx="655358" cy="655358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11B59E-74F6-D1A9-4B86-2A993E8498E2}"/>
              </a:ext>
            </a:extLst>
          </p:cNvPr>
          <p:cNvSpPr/>
          <p:nvPr/>
        </p:nvSpPr>
        <p:spPr>
          <a:xfrm>
            <a:off x="2244763" y="2928971"/>
            <a:ext cx="960846" cy="960846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8C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193D06-B878-CE86-40FB-F24996776327}"/>
              </a:ext>
            </a:extLst>
          </p:cNvPr>
          <p:cNvSpPr/>
          <p:nvPr/>
        </p:nvSpPr>
        <p:spPr>
          <a:xfrm>
            <a:off x="4759437" y="2928971"/>
            <a:ext cx="960846" cy="960846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8C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C4B61F-3100-5DEB-93FE-ABB73E784CD7}"/>
              </a:ext>
            </a:extLst>
          </p:cNvPr>
          <p:cNvSpPr/>
          <p:nvPr/>
        </p:nvSpPr>
        <p:spPr>
          <a:xfrm>
            <a:off x="4759437" y="1374266"/>
            <a:ext cx="960846" cy="960846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8C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F22571-B6F6-5B94-C7A5-5AAC084C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454" y="3049461"/>
            <a:ext cx="747601" cy="74760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35FEDB7-9849-38DC-211D-F6882D4D4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577" y="3017428"/>
            <a:ext cx="696291" cy="696291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D2AAB72-D0C0-2278-BC7E-0422C374B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6537" y="1450681"/>
            <a:ext cx="780371" cy="780370"/>
          </a:xfrm>
          <a:prstGeom prst="rect">
            <a:avLst/>
          </a:prstGeom>
        </p:spPr>
      </p:pic>
      <p:sp>
        <p:nvSpPr>
          <p:cNvPr id="22" name="Google Shape;63;p14">
            <a:extLst>
              <a:ext uri="{FF2B5EF4-FFF2-40B4-BE49-F238E27FC236}">
                <a16:creationId xmlns:a16="http://schemas.microsoft.com/office/drawing/2014/main" id="{ECE568EB-1636-F32F-4A08-73E93BBBB986}"/>
              </a:ext>
            </a:extLst>
          </p:cNvPr>
          <p:cNvSpPr txBox="1"/>
          <p:nvPr/>
        </p:nvSpPr>
        <p:spPr>
          <a:xfrm>
            <a:off x="3371372" y="1467008"/>
            <a:ext cx="1110186" cy="83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Data-driven 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suggested 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price</a:t>
            </a:r>
          </a:p>
        </p:txBody>
      </p:sp>
      <p:sp>
        <p:nvSpPr>
          <p:cNvPr id="23" name="Google Shape;63;p14">
            <a:extLst>
              <a:ext uri="{FF2B5EF4-FFF2-40B4-BE49-F238E27FC236}">
                <a16:creationId xmlns:a16="http://schemas.microsoft.com/office/drawing/2014/main" id="{CF6960BB-C4C2-C9AA-4992-5E7CB2235164}"/>
              </a:ext>
            </a:extLst>
          </p:cNvPr>
          <p:cNvSpPr txBox="1"/>
          <p:nvPr/>
        </p:nvSpPr>
        <p:spPr>
          <a:xfrm>
            <a:off x="5886044" y="1467008"/>
            <a:ext cx="1110186" cy="83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Convenient filter system</a:t>
            </a:r>
          </a:p>
        </p:txBody>
      </p:sp>
      <p:sp>
        <p:nvSpPr>
          <p:cNvPr id="24" name="Google Shape;63;p14">
            <a:extLst>
              <a:ext uri="{FF2B5EF4-FFF2-40B4-BE49-F238E27FC236}">
                <a16:creationId xmlns:a16="http://schemas.microsoft.com/office/drawing/2014/main" id="{AFE82215-E4DA-BB60-E92C-37C1A118F6BE}"/>
              </a:ext>
            </a:extLst>
          </p:cNvPr>
          <p:cNvSpPr txBox="1"/>
          <p:nvPr/>
        </p:nvSpPr>
        <p:spPr>
          <a:xfrm>
            <a:off x="3371372" y="3013705"/>
            <a:ext cx="1110186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Iterative </a:t>
            </a:r>
          </a:p>
          <a:p>
            <a:r>
              <a:rPr lang="en-US" dirty="0">
                <a:latin typeface="Helvetica Neue" panose="02000503000000020004" pitchFamily="2" charset="0"/>
              </a:rPr>
              <a:t>suggest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algorithm</a:t>
            </a:r>
          </a:p>
        </p:txBody>
      </p:sp>
      <p:sp>
        <p:nvSpPr>
          <p:cNvPr id="25" name="Google Shape;63;p14">
            <a:extLst>
              <a:ext uri="{FF2B5EF4-FFF2-40B4-BE49-F238E27FC236}">
                <a16:creationId xmlns:a16="http://schemas.microsoft.com/office/drawing/2014/main" id="{D864AE30-92C8-27F0-2FEC-C3F04D7255B7}"/>
              </a:ext>
            </a:extLst>
          </p:cNvPr>
          <p:cNvSpPr txBox="1"/>
          <p:nvPr/>
        </p:nvSpPr>
        <p:spPr>
          <a:xfrm>
            <a:off x="5910071" y="3013705"/>
            <a:ext cx="1110186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Friendly </a:t>
            </a:r>
          </a:p>
          <a:p>
            <a:r>
              <a:rPr lang="en-US" dirty="0">
                <a:latin typeface="Helvetica Neue" panose="02000503000000020004" pitchFamily="2" charset="0"/>
              </a:rPr>
              <a:t>user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</a:rPr>
              <a:t>I</a:t>
            </a:r>
            <a:r>
              <a:rPr lang="en-US" dirty="0">
                <a:effectLst/>
                <a:latin typeface="Helvetica Neue" panose="02000503000000020004" pitchFamily="2" charset="0"/>
              </a:rPr>
              <a:t>nterface</a:t>
            </a:r>
          </a:p>
        </p:txBody>
      </p:sp>
      <p:sp>
        <p:nvSpPr>
          <p:cNvPr id="27" name="Google Shape;63;p14">
            <a:extLst>
              <a:ext uri="{FF2B5EF4-FFF2-40B4-BE49-F238E27FC236}">
                <a16:creationId xmlns:a16="http://schemas.microsoft.com/office/drawing/2014/main" id="{4AADD338-AEAF-C675-17FF-38EFE533AD19}"/>
              </a:ext>
            </a:extLst>
          </p:cNvPr>
          <p:cNvSpPr txBox="1"/>
          <p:nvPr/>
        </p:nvSpPr>
        <p:spPr>
          <a:xfrm>
            <a:off x="248682" y="137740"/>
            <a:ext cx="41953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2D3B45"/>
                </a:solidFill>
                <a:highlight>
                  <a:srgbClr val="FFFFFF"/>
                </a:highlight>
              </a:rPr>
              <a:t>Travel Savvy with Price Savvy</a:t>
            </a:r>
            <a:endParaRPr sz="1800" b="1" dirty="0"/>
          </a:p>
        </p:txBody>
      </p:sp>
      <p:sp>
        <p:nvSpPr>
          <p:cNvPr id="28" name="Google Shape;65;p14">
            <a:extLst>
              <a:ext uri="{FF2B5EF4-FFF2-40B4-BE49-F238E27FC236}">
                <a16:creationId xmlns:a16="http://schemas.microsoft.com/office/drawing/2014/main" id="{174A7D46-ACD7-7788-55B0-91DE3BC32F61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12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/>
        </p:nvSpPr>
        <p:spPr>
          <a:xfrm>
            <a:off x="195950" y="227500"/>
            <a:ext cx="375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2D3B45"/>
                </a:solidFill>
                <a:highlight>
                  <a:srgbClr val="FFFFFF"/>
                </a:highlight>
              </a:rPr>
              <a:t>Next Step</a:t>
            </a:r>
            <a:endParaRPr sz="1800" b="1"/>
          </a:p>
        </p:txBody>
      </p:sp>
      <p:sp>
        <p:nvSpPr>
          <p:cNvPr id="182" name="Google Shape;182;p24"/>
          <p:cNvSpPr txBox="1"/>
          <p:nvPr/>
        </p:nvSpPr>
        <p:spPr>
          <a:xfrm>
            <a:off x="570875" y="1371150"/>
            <a:ext cx="7658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 sz="1800">
                <a:solidFill>
                  <a:srgbClr val="2D3B45"/>
                </a:solidFill>
                <a:highlight>
                  <a:srgbClr val="FFFFFF"/>
                </a:highlight>
              </a:rPr>
              <a:t>Utilizing NLTK to process Review Data</a:t>
            </a: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-"/>
            </a:pPr>
            <a:r>
              <a:rPr lang="zh-CN" sz="1800">
                <a:solidFill>
                  <a:srgbClr val="2D3B45"/>
                </a:solidFill>
                <a:highlight>
                  <a:srgbClr val="FFFFFF"/>
                </a:highlight>
              </a:rPr>
              <a:t>Engage with more property-related data from Detailed Listing Data</a:t>
            </a: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-"/>
            </a:pPr>
            <a:r>
              <a:rPr lang="zh-CN" sz="1800">
                <a:solidFill>
                  <a:srgbClr val="2D3B45"/>
                </a:solidFill>
                <a:highlight>
                  <a:srgbClr val="FFFFFF"/>
                </a:highlight>
              </a:rPr>
              <a:t>Engage with more environment hazard data</a:t>
            </a: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-"/>
            </a:pPr>
            <a:r>
              <a:rPr lang="zh-CN" sz="1800">
                <a:solidFill>
                  <a:srgbClr val="2D3B45"/>
                </a:solidFill>
                <a:highlight>
                  <a:srgbClr val="FFFFFF"/>
                </a:highlight>
              </a:rPr>
              <a:t>Develop a alternative Factor from Review Score and Listing Price to serve for Users</a:t>
            </a: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pic>
        <p:nvPicPr>
          <p:cNvPr id="2" name="Google Shape;66;p14">
            <a:extLst>
              <a:ext uri="{FF2B5EF4-FFF2-40B4-BE49-F238E27FC236}">
                <a16:creationId xmlns:a16="http://schemas.microsoft.com/office/drawing/2014/main" id="{A47A6050-984C-B225-5620-9ACD051D26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B9E374C5-EF50-6BB3-BAC0-32E9B2B62C82}"/>
              </a:ext>
            </a:extLst>
          </p:cNvPr>
          <p:cNvSpPr txBox="1"/>
          <p:nvPr/>
        </p:nvSpPr>
        <p:spPr>
          <a:xfrm>
            <a:off x="248682" y="137740"/>
            <a:ext cx="41953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2D3B45"/>
                </a:solidFill>
                <a:highlight>
                  <a:srgbClr val="FFFFFF"/>
                </a:highlight>
              </a:rPr>
              <a:t>Low Price Transparency of Airbnb </a:t>
            </a:r>
            <a:endParaRPr sz="1800" b="1" dirty="0"/>
          </a:p>
        </p:txBody>
      </p:sp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68EA9B8D-D5B0-A3F4-85DD-8EE5B4420772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208F6-6F87-240F-5224-66DC6F7B9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36" y="1126997"/>
            <a:ext cx="3833359" cy="2493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90565D-AAEE-EAEE-722C-EE3B2DD34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420" y="1126996"/>
            <a:ext cx="3127249" cy="2493181"/>
          </a:xfrm>
          <a:prstGeom prst="rect">
            <a:avLst/>
          </a:prstGeom>
        </p:spPr>
      </p:pic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0001BFF6-4B1A-F41B-56D6-3D6E834A6ECB}"/>
              </a:ext>
            </a:extLst>
          </p:cNvPr>
          <p:cNvSpPr txBox="1"/>
          <p:nvPr/>
        </p:nvSpPr>
        <p:spPr>
          <a:xfrm>
            <a:off x="893436" y="3781954"/>
            <a:ext cx="7146233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4125"/>
                </a:solidFill>
              </a:rPr>
              <a:t>Users lack a reference price for rent!</a:t>
            </a:r>
            <a:endParaRPr sz="1600" b="1" dirty="0">
              <a:solidFill>
                <a:srgbClr val="CC4125"/>
              </a:solidFill>
            </a:endParaRPr>
          </a:p>
        </p:txBody>
      </p:sp>
      <p:pic>
        <p:nvPicPr>
          <p:cNvPr id="8" name="Google Shape;66;p14">
            <a:extLst>
              <a:ext uri="{FF2B5EF4-FFF2-40B4-BE49-F238E27FC236}">
                <a16:creationId xmlns:a16="http://schemas.microsoft.com/office/drawing/2014/main" id="{A3C68308-396E-4444-5E3C-CA5E6A70BC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3972543" y="2037675"/>
            <a:ext cx="5078400" cy="304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248683" y="137740"/>
            <a:ext cx="1666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rgbClr val="2D3B45"/>
                </a:solidFill>
                <a:highlight>
                  <a:srgbClr val="FFFFFF"/>
                </a:highlight>
              </a:rPr>
              <a:t>User Persona</a:t>
            </a:r>
            <a:endParaRPr sz="1800" b="1" dirty="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25" y="32200"/>
            <a:ext cx="1830200" cy="19993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911200" y="33200"/>
            <a:ext cx="141600" cy="50466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002918" y="670100"/>
            <a:ext cx="3745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“ I want to explore the world without breaking the bank. Every penny saved on travel is a penny I can use for my education.”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"Traveling on a shoestring doesn't mean skimping on experiences. It's about making smart choices that maximize every experience within my budget."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066805" y="2467400"/>
            <a:ext cx="7494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Age:</a:t>
            </a:r>
            <a:endParaRPr sz="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Gender:</a:t>
            </a:r>
            <a:endParaRPr sz="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Major:</a:t>
            </a:r>
            <a:endParaRPr sz="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Location:</a:t>
            </a:r>
            <a:endParaRPr sz="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Family Situation:</a:t>
            </a:r>
            <a:endParaRPr sz="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Archetype:</a:t>
            </a:r>
            <a:endParaRPr sz="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966318" y="2467400"/>
            <a:ext cx="1087200" cy="20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 years old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Male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MUSA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Philly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Single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Resourceful Student Traveler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998163" y="265680"/>
            <a:ext cx="3745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2D3B45"/>
                </a:solidFill>
                <a:latin typeface="Roboto"/>
                <a:ea typeface="Roboto"/>
                <a:cs typeface="Roboto"/>
                <a:sym typeface="Roboto"/>
              </a:rPr>
              <a:t>Budget-savvy Franklin</a:t>
            </a:r>
            <a:endParaRPr sz="1600" b="1">
              <a:solidFill>
                <a:srgbClr val="2D3B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998168" y="2081975"/>
            <a:ext cx="830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 i="1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GOALS</a:t>
            </a:r>
            <a:endParaRPr sz="1100" b="1" i="1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998168" y="3042390"/>
            <a:ext cx="268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 i="1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CHALLENGES, FEARS, PROBLEMS</a:t>
            </a:r>
            <a:endParaRPr sz="1100" b="1" i="1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998168" y="4194225"/>
            <a:ext cx="1743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 i="1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SOLUTIONS</a:t>
            </a:r>
            <a:endParaRPr sz="1100" b="1" i="1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002918" y="2291460"/>
            <a:ext cx="2732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To find affordable travel options during school breaks</a:t>
            </a:r>
            <a:endParaRPr sz="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To experience different cultures and outdoor activities</a:t>
            </a:r>
            <a:endParaRPr sz="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To manage travel and accommodation within a limited budget</a:t>
            </a:r>
            <a:endParaRPr sz="8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053518" y="3247265"/>
            <a:ext cx="2732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Balancing the desire to travel with a tight budget</a:t>
            </a:r>
            <a:endParaRPr sz="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Finding safe, affordable, and conveniently located accommodation</a:t>
            </a:r>
            <a:endParaRPr sz="8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sz="8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Planning a trip that allows for cultural experiences without financial strain</a:t>
            </a:r>
            <a:endParaRPr sz="9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637243" y="2081975"/>
            <a:ext cx="239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 i="1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BUY DECISION PROCESS</a:t>
            </a:r>
            <a:endParaRPr sz="1100" b="1" i="1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644618" y="2291450"/>
            <a:ext cx="23946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Researches extensively for the best deals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Looks for student discounts and special offers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Prefers booking through reliable platforms with good reviews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659118" y="3033251"/>
            <a:ext cx="1743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 i="1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endParaRPr sz="1100" b="1" i="1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687668" y="3247275"/>
            <a:ext cx="23442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Loves to learn and experience new things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Values financial savvy and smart spending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 Seeks adventure and personal growth through travel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019968" y="4440700"/>
            <a:ext cx="3766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800" b="1">
                <a:latin typeface="Roboto"/>
                <a:ea typeface="Roboto"/>
                <a:cs typeface="Roboto"/>
                <a:sym typeface="Roboto"/>
              </a:rPr>
              <a:t>Trrendy offers affordable, reliable, and student-friendly travel options. With features like price alerts, discount aggregation, and safety ratings, Trrendy helps Ben plan his trips with confidence and ease.</a:t>
            </a:r>
            <a:endParaRPr sz="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825" y="32200"/>
            <a:ext cx="1919726" cy="19993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08ED0C07-2F15-131A-AF80-6640BD695EB2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25" y="798057"/>
            <a:ext cx="6617825" cy="40963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" name="Google Shape;88;p15"/>
          <p:cNvSpPr txBox="1"/>
          <p:nvPr/>
        </p:nvSpPr>
        <p:spPr>
          <a:xfrm>
            <a:off x="7066200" y="1342275"/>
            <a:ext cx="200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rgbClr val="CC4125"/>
                </a:solidFill>
                <a:highlight>
                  <a:srgbClr val="FFFFFF"/>
                </a:highlight>
              </a:rPr>
              <a:t>Complex and underutilized filter</a:t>
            </a:r>
            <a:endParaRPr b="1" dirty="0">
              <a:solidFill>
                <a:srgbClr val="CC4125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752525" y="1151300"/>
            <a:ext cx="5045400" cy="397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39999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cxnSp>
        <p:nvCxnSpPr>
          <p:cNvPr id="90" name="Google Shape;90;p15"/>
          <p:cNvCxnSpPr/>
          <p:nvPr/>
        </p:nvCxnSpPr>
        <p:spPr>
          <a:xfrm>
            <a:off x="5830700" y="1428900"/>
            <a:ext cx="1213800" cy="1197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Google Shape;91;p15"/>
          <p:cNvSpPr/>
          <p:nvPr/>
        </p:nvSpPr>
        <p:spPr>
          <a:xfrm>
            <a:off x="4214175" y="2849475"/>
            <a:ext cx="1284600" cy="46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39999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cxnSp>
        <p:nvCxnSpPr>
          <p:cNvPr id="92" name="Google Shape;92;p15"/>
          <p:cNvCxnSpPr/>
          <p:nvPr/>
        </p:nvCxnSpPr>
        <p:spPr>
          <a:xfrm>
            <a:off x="5498700" y="3197825"/>
            <a:ext cx="1502100" cy="3210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5"/>
          <p:cNvSpPr txBox="1"/>
          <p:nvPr/>
        </p:nvSpPr>
        <p:spPr>
          <a:xfrm>
            <a:off x="7006457" y="3312600"/>
            <a:ext cx="200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rgbClr val="CC4125"/>
                </a:solidFill>
              </a:rPr>
              <a:t>Lack of a price reference benchmark</a:t>
            </a:r>
            <a:endParaRPr b="1" dirty="0">
              <a:solidFill>
                <a:srgbClr val="CC4125"/>
              </a:solidFill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5DA17A92-FF76-8A8A-041D-7B45DA315E7F}"/>
              </a:ext>
            </a:extLst>
          </p:cNvPr>
          <p:cNvSpPr txBox="1"/>
          <p:nvPr/>
        </p:nvSpPr>
        <p:spPr>
          <a:xfrm>
            <a:off x="248682" y="137740"/>
            <a:ext cx="404899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Inconvenient UI</a:t>
            </a:r>
            <a:endParaRPr sz="1800" b="1" dirty="0"/>
          </a:p>
        </p:txBody>
      </p:sp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47FA4DAB-5E45-CB11-4DD2-F12FD0702DED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66;p14">
            <a:extLst>
              <a:ext uri="{FF2B5EF4-FFF2-40B4-BE49-F238E27FC236}">
                <a16:creationId xmlns:a16="http://schemas.microsoft.com/office/drawing/2014/main" id="{F7C80EE4-E49F-F9A0-ED13-09EA52D78F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480350" y="2313963"/>
            <a:ext cx="1355100" cy="636900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log in Airbnb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1977150" y="2313963"/>
            <a:ext cx="1398900" cy="636900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Search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3528350" y="2313963"/>
            <a:ext cx="1469700" cy="636900"/>
          </a:xfrm>
          <a:prstGeom prst="chevron">
            <a:avLst>
              <a:gd name="adj" fmla="val 50000"/>
            </a:avLst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input info to tool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116275" y="2313963"/>
            <a:ext cx="1520700" cy="636900"/>
          </a:xfrm>
          <a:prstGeom prst="chevron">
            <a:avLst>
              <a:gd name="adj" fmla="val 50000"/>
            </a:avLst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chemeClr val="lt1"/>
                </a:solidFill>
              </a:rPr>
              <a:t>compare price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6766850" y="2313963"/>
            <a:ext cx="1520700" cy="636900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make decision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4132550" y="3622350"/>
            <a:ext cx="528000" cy="261300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4176050" y="4166625"/>
            <a:ext cx="528000" cy="261300"/>
          </a:xfrm>
          <a:prstGeom prst="chevron">
            <a:avLst>
              <a:gd name="adj" fmla="val 50000"/>
            </a:avLst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909475" y="3583650"/>
            <a:ext cx="105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1">
                <a:solidFill>
                  <a:srgbClr val="2D3B45"/>
                </a:solidFill>
                <a:highlight>
                  <a:srgbClr val="FFFFFF"/>
                </a:highlight>
              </a:rPr>
              <a:t>original steps</a:t>
            </a:r>
            <a:endParaRPr sz="1000" b="1"/>
          </a:p>
        </p:txBody>
      </p:sp>
      <p:sp>
        <p:nvSpPr>
          <p:cNvPr id="108" name="Google Shape;108;p16"/>
          <p:cNvSpPr txBox="1"/>
          <p:nvPr/>
        </p:nvSpPr>
        <p:spPr>
          <a:xfrm>
            <a:off x="4909475" y="4127925"/>
            <a:ext cx="178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1">
                <a:solidFill>
                  <a:srgbClr val="2D3B45"/>
                </a:solidFill>
                <a:highlight>
                  <a:srgbClr val="FFFFFF"/>
                </a:highlight>
              </a:rPr>
              <a:t>added steps from our tool</a:t>
            </a:r>
            <a:endParaRPr sz="1000" b="1"/>
          </a:p>
        </p:txBody>
      </p:sp>
      <p:sp>
        <p:nvSpPr>
          <p:cNvPr id="109" name="Google Shape;109;p16"/>
          <p:cNvSpPr/>
          <p:nvPr/>
        </p:nvSpPr>
        <p:spPr>
          <a:xfrm>
            <a:off x="480350" y="1152988"/>
            <a:ext cx="1355100" cy="636900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log in Airbnb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977150" y="1152988"/>
            <a:ext cx="1398900" cy="636900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Search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3517750" y="1152988"/>
            <a:ext cx="1520700" cy="636900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make decision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480350" y="1882600"/>
            <a:ext cx="187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1">
                <a:solidFill>
                  <a:srgbClr val="2D3B45"/>
                </a:solidFill>
                <a:highlight>
                  <a:srgbClr val="FFFFFF"/>
                </a:highlight>
              </a:rPr>
              <a:t>Business as Usual</a:t>
            </a:r>
            <a:endParaRPr sz="1000" b="1"/>
          </a:p>
        </p:txBody>
      </p:sp>
      <p:sp>
        <p:nvSpPr>
          <p:cNvPr id="113" name="Google Shape;113;p16"/>
          <p:cNvSpPr txBox="1"/>
          <p:nvPr/>
        </p:nvSpPr>
        <p:spPr>
          <a:xfrm>
            <a:off x="480350" y="3043550"/>
            <a:ext cx="187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1">
                <a:solidFill>
                  <a:srgbClr val="2D3B45"/>
                </a:solidFill>
                <a:highlight>
                  <a:srgbClr val="FFFFFF"/>
                </a:highlight>
              </a:rPr>
              <a:t>Trrendy Tools</a:t>
            </a:r>
            <a:endParaRPr sz="1000" b="1"/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83603480-B04D-8F8B-FD68-42D5E8AA7CBD}"/>
              </a:ext>
            </a:extLst>
          </p:cNvPr>
          <p:cNvSpPr txBox="1"/>
          <p:nvPr/>
        </p:nvSpPr>
        <p:spPr>
          <a:xfrm>
            <a:off x="248682" y="137740"/>
            <a:ext cx="326906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 err="1">
                <a:solidFill>
                  <a:srgbClr val="2D3B45"/>
                </a:solidFill>
                <a:highlight>
                  <a:srgbClr val="FFFFFF"/>
                </a:highlight>
              </a:rPr>
              <a:t>Trrendy</a:t>
            </a:r>
            <a:r>
              <a:rPr lang="en-US" altLang="zh-CN" sz="1800" b="1" dirty="0">
                <a:solidFill>
                  <a:srgbClr val="2D3B45"/>
                </a:solidFill>
                <a:highlight>
                  <a:srgbClr val="FFFFFF"/>
                </a:highlight>
              </a:rPr>
              <a:t> Strategy</a:t>
            </a:r>
            <a:endParaRPr sz="1800" b="1" dirty="0"/>
          </a:p>
        </p:txBody>
      </p:sp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DCFADF3F-DBA9-4A0C-3190-08001B735C77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66;p14">
            <a:extLst>
              <a:ext uri="{FF2B5EF4-FFF2-40B4-BE49-F238E27FC236}">
                <a16:creationId xmlns:a16="http://schemas.microsoft.com/office/drawing/2014/main" id="{71E5E0D2-E0C7-B8B5-9C1A-2C7B318244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5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75" y="689200"/>
            <a:ext cx="8612649" cy="44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D632E1B5-3F9D-A99E-97F0-5F4784F7F56C}"/>
              </a:ext>
            </a:extLst>
          </p:cNvPr>
          <p:cNvSpPr txBox="1"/>
          <p:nvPr/>
        </p:nvSpPr>
        <p:spPr>
          <a:xfrm>
            <a:off x="248682" y="137740"/>
            <a:ext cx="326906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 err="1">
                <a:solidFill>
                  <a:srgbClr val="2D3B45"/>
                </a:solidFill>
                <a:highlight>
                  <a:srgbClr val="FFFFFF"/>
                </a:highlight>
              </a:rPr>
              <a:t>Trrendy</a:t>
            </a:r>
            <a:r>
              <a:rPr lang="en-US" altLang="zh-CN" sz="1800" b="1" dirty="0">
                <a:solidFill>
                  <a:srgbClr val="2D3B45"/>
                </a:solidFill>
                <a:highlight>
                  <a:srgbClr val="FFFFFF"/>
                </a:highlight>
              </a:rPr>
              <a:t> Work Flow</a:t>
            </a:r>
            <a:endParaRPr sz="1800" b="1" dirty="0"/>
          </a:p>
        </p:txBody>
      </p:sp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739703A3-BA6C-48D8-9B25-F172533C0DB6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66;p14">
            <a:extLst>
              <a:ext uri="{FF2B5EF4-FFF2-40B4-BE49-F238E27FC236}">
                <a16:creationId xmlns:a16="http://schemas.microsoft.com/office/drawing/2014/main" id="{28BCDB06-9DC9-F184-8ADA-478684F342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00" y="803500"/>
            <a:ext cx="6662677" cy="394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7278350" y="972150"/>
            <a:ext cx="20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CC4125"/>
                </a:solidFill>
                <a:highlight>
                  <a:srgbClr val="FFFFFF"/>
                </a:highlight>
              </a:rPr>
              <a:t>input basic preference</a:t>
            </a:r>
            <a:endParaRPr sz="1200" b="1">
              <a:solidFill>
                <a:srgbClr val="CC4125"/>
              </a:solidFill>
            </a:endParaRPr>
          </a:p>
        </p:txBody>
      </p:sp>
      <p:cxnSp>
        <p:nvCxnSpPr>
          <p:cNvPr id="128" name="Google Shape;128;p18"/>
          <p:cNvCxnSpPr/>
          <p:nvPr/>
        </p:nvCxnSpPr>
        <p:spPr>
          <a:xfrm rot="10800000" flipH="1">
            <a:off x="6576350" y="1162175"/>
            <a:ext cx="702000" cy="2286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95CA2A4B-49C6-9CD6-A5A7-9DDE8FE116DC}"/>
              </a:ext>
            </a:extLst>
          </p:cNvPr>
          <p:cNvSpPr txBox="1"/>
          <p:nvPr/>
        </p:nvSpPr>
        <p:spPr>
          <a:xfrm>
            <a:off x="248682" y="137740"/>
            <a:ext cx="326906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D3B45"/>
                </a:solidFill>
                <a:highlight>
                  <a:srgbClr val="FFFFFF"/>
                </a:highlight>
              </a:rPr>
              <a:t>New UI --&gt; Input Info</a:t>
            </a:r>
            <a:endParaRPr sz="1800" b="1" dirty="0"/>
          </a:p>
        </p:txBody>
      </p:sp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57C07ACD-837F-2D45-DFB0-A0C124D981F9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66;p14">
            <a:extLst>
              <a:ext uri="{FF2B5EF4-FFF2-40B4-BE49-F238E27FC236}">
                <a16:creationId xmlns:a16="http://schemas.microsoft.com/office/drawing/2014/main" id="{AAFEAB5F-AA59-F12C-D00B-5EFEDAFCA1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25" y="824900"/>
            <a:ext cx="6788724" cy="40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333400" y="3105275"/>
            <a:ext cx="6210300" cy="201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39999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7142407" y="2980575"/>
            <a:ext cx="200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 dirty="0">
                <a:solidFill>
                  <a:srgbClr val="CC4125"/>
                </a:solidFill>
              </a:rPr>
              <a:t>show predicted price and residule</a:t>
            </a:r>
            <a:endParaRPr sz="1200" b="1" dirty="0">
              <a:solidFill>
                <a:srgbClr val="CC4125"/>
              </a:solidFill>
            </a:endParaRPr>
          </a:p>
        </p:txBody>
      </p:sp>
      <p:cxnSp>
        <p:nvCxnSpPr>
          <p:cNvPr id="139" name="Google Shape;139;p19"/>
          <p:cNvCxnSpPr/>
          <p:nvPr/>
        </p:nvCxnSpPr>
        <p:spPr>
          <a:xfrm>
            <a:off x="6543625" y="3225750"/>
            <a:ext cx="555300" cy="48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7356DD1B-465E-1EBC-C2B0-F19C66EAEA3A}"/>
              </a:ext>
            </a:extLst>
          </p:cNvPr>
          <p:cNvSpPr txBox="1"/>
          <p:nvPr/>
        </p:nvSpPr>
        <p:spPr>
          <a:xfrm>
            <a:off x="248682" y="137740"/>
            <a:ext cx="495425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D3B45"/>
                </a:solidFill>
                <a:highlight>
                  <a:srgbClr val="FFFFFF"/>
                </a:highlight>
              </a:rPr>
              <a:t>New UI --&gt; Show Suggested Price</a:t>
            </a:r>
            <a:endParaRPr sz="1800" b="1" dirty="0"/>
          </a:p>
        </p:txBody>
      </p:sp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2A086EB0-6258-1F60-9F3E-9F31CE08BC6B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66;p14">
            <a:extLst>
              <a:ext uri="{FF2B5EF4-FFF2-40B4-BE49-F238E27FC236}">
                <a16:creationId xmlns:a16="http://schemas.microsoft.com/office/drawing/2014/main" id="{A4EAD5C8-2202-44D2-8E9B-DDE442BE3F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75" y="727300"/>
            <a:ext cx="6806775" cy="405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1171625" y="2970050"/>
            <a:ext cx="315600" cy="325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39999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cxnSp>
        <p:nvCxnSpPr>
          <p:cNvPr id="148" name="Google Shape;148;p20"/>
          <p:cNvCxnSpPr>
            <a:endCxn id="149" idx="1"/>
          </p:cNvCxnSpPr>
          <p:nvPr/>
        </p:nvCxnSpPr>
        <p:spPr>
          <a:xfrm rot="10800000" flipH="1">
            <a:off x="1508707" y="1913025"/>
            <a:ext cx="5682600" cy="10758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20"/>
          <p:cNvSpPr txBox="1"/>
          <p:nvPr/>
        </p:nvSpPr>
        <p:spPr>
          <a:xfrm>
            <a:off x="7191307" y="1728375"/>
            <a:ext cx="20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CC4125"/>
                </a:solidFill>
              </a:rPr>
              <a:t>give recommendation</a:t>
            </a:r>
            <a:endParaRPr sz="1200" b="1">
              <a:solidFill>
                <a:srgbClr val="CC4125"/>
              </a:solidFill>
            </a:endParaRPr>
          </a:p>
        </p:txBody>
      </p:sp>
      <p:cxnSp>
        <p:nvCxnSpPr>
          <p:cNvPr id="150" name="Google Shape;150;p20"/>
          <p:cNvCxnSpPr/>
          <p:nvPr/>
        </p:nvCxnSpPr>
        <p:spPr>
          <a:xfrm rot="10800000" flipH="1">
            <a:off x="5580300" y="2071000"/>
            <a:ext cx="1701000" cy="11649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20"/>
          <p:cNvSpPr/>
          <p:nvPr/>
        </p:nvSpPr>
        <p:spPr>
          <a:xfrm>
            <a:off x="5231975" y="2970050"/>
            <a:ext cx="315600" cy="29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39999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2" name="Google Shape;63;p14">
            <a:extLst>
              <a:ext uri="{FF2B5EF4-FFF2-40B4-BE49-F238E27FC236}">
                <a16:creationId xmlns:a16="http://schemas.microsoft.com/office/drawing/2014/main" id="{4104997C-901A-91EF-E7FE-7E828B5D17CF}"/>
              </a:ext>
            </a:extLst>
          </p:cNvPr>
          <p:cNvSpPr txBox="1"/>
          <p:nvPr/>
        </p:nvSpPr>
        <p:spPr>
          <a:xfrm>
            <a:off x="248682" y="137740"/>
            <a:ext cx="495425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D3B45"/>
                </a:solidFill>
                <a:highlight>
                  <a:srgbClr val="FFFFFF"/>
                </a:highlight>
              </a:rPr>
              <a:t>New UI --&gt; Give Direct Recommendation</a:t>
            </a:r>
            <a:endParaRPr sz="1800" b="1" dirty="0"/>
          </a:p>
        </p:txBody>
      </p:sp>
      <p:sp>
        <p:nvSpPr>
          <p:cNvPr id="3" name="Google Shape;65;p14">
            <a:extLst>
              <a:ext uri="{FF2B5EF4-FFF2-40B4-BE49-F238E27FC236}">
                <a16:creationId xmlns:a16="http://schemas.microsoft.com/office/drawing/2014/main" id="{EA54EEDC-B6D1-E392-FA13-18A66E72AC6A}"/>
              </a:ext>
            </a:extLst>
          </p:cNvPr>
          <p:cNvSpPr/>
          <p:nvPr/>
        </p:nvSpPr>
        <p:spPr>
          <a:xfrm>
            <a:off x="172140" y="233416"/>
            <a:ext cx="79229" cy="247814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66;p14">
            <a:extLst>
              <a:ext uri="{FF2B5EF4-FFF2-40B4-BE49-F238E27FC236}">
                <a16:creationId xmlns:a16="http://schemas.microsoft.com/office/drawing/2014/main" id="{05975098-C0F5-59E4-318E-17BFBAE6FE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6488">
            <a:off x="8082830" y="4233662"/>
            <a:ext cx="890580" cy="80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773</Words>
  <Application>Microsoft Macintosh PowerPoint</Application>
  <PresentationFormat>On-screen Show (16:9)</PresentationFormat>
  <Paragraphs>111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Roboto</vt:lpstr>
      <vt:lpstr>Arial</vt:lpstr>
      <vt:lpstr>Helvetica Neue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Wang, Xin</cp:lastModifiedBy>
  <cp:revision>6</cp:revision>
  <dcterms:modified xsi:type="dcterms:W3CDTF">2023-12-18T01:18:02Z</dcterms:modified>
</cp:coreProperties>
</file>